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28" r:id="rId2"/>
    <p:sldId id="321" r:id="rId3"/>
    <p:sldId id="296" r:id="rId4"/>
    <p:sldId id="294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297" r:id="rId31"/>
  </p:sldIdLst>
  <p:sldSz cx="9144000" cy="6858000" type="screen4x3"/>
  <p:notesSz cx="6858000" cy="9144000"/>
  <p:embeddedFontLst>
    <p:embeddedFont>
      <p:font typeface="굴림" panose="020B0600000101010101" pitchFamily="34" charset="-127"/>
      <p:regular r:id="rId34"/>
    </p:embeddedFont>
    <p:embeddedFont>
      <p:font typeface="굴림체" panose="020B0609000101010101" pitchFamily="49" charset="-127"/>
      <p:regular r:id="rId35"/>
    </p:embeddedFont>
    <p:embeddedFont>
      <p:font typeface="맑은 고딕" panose="020B0503020000020004" pitchFamily="34" charset="-127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A67"/>
    <a:srgbClr val="CEEBF6"/>
    <a:srgbClr val="A16E57"/>
    <a:srgbClr val="2F513C"/>
    <a:srgbClr val="FFEB00"/>
    <a:srgbClr val="FFD100"/>
    <a:srgbClr val="EBB100"/>
    <a:srgbClr val="E5EC7F"/>
    <a:srgbClr val="CDDA20"/>
    <a:srgbClr val="00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4792" autoAdjust="0"/>
  </p:normalViewPr>
  <p:slideViewPr>
    <p:cSldViewPr>
      <p:cViewPr>
        <p:scale>
          <a:sx n="75" d="100"/>
          <a:sy n="75" d="100"/>
        </p:scale>
        <p:origin x="-211" y="2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331640" y="3861048"/>
            <a:ext cx="3960440" cy="1822511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86954"/>
            <a:ext cx="763284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47568" y="1268760"/>
            <a:ext cx="7648865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755576" y="86954"/>
            <a:ext cx="763284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4A5A67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747568" y="1268760"/>
            <a:ext cx="7648865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rgbClr val="4A5A67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683568" y="2564904"/>
            <a:ext cx="7859216" cy="132194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4A5A67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309860" y="3284984"/>
            <a:ext cx="3960440" cy="1822511"/>
          </a:xfrm>
        </p:spPr>
        <p:txBody>
          <a:bodyPr/>
          <a:lstStyle/>
          <a:p>
            <a:r>
              <a:rPr lang="en-US" altLang="ko-KR" dirty="0"/>
              <a:t>Airport Management System</a:t>
            </a:r>
            <a:endParaRPr lang="ko-KR" altLang="en-US" sz="6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852936"/>
            <a:ext cx="1621402" cy="102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494269" y="1886504"/>
            <a:ext cx="7920880" cy="4077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24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Methods: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updatePassenger</a:t>
            </a: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addPassenger</a:t>
            </a: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deletePassenger</a:t>
            </a: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undoLastDelete</a:t>
            </a: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displayAllPassengers</a:t>
            </a: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displayPassengerDetails</a:t>
            </a: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83568" y="188640"/>
            <a:ext cx="6264696" cy="1810655"/>
            <a:chOff x="1067113" y="1196752"/>
            <a:chExt cx="6264696" cy="1810655"/>
          </a:xfrm>
        </p:grpSpPr>
        <p:grpSp>
          <p:nvGrpSpPr>
            <p:cNvPr id="2" name="그룹 1"/>
            <p:cNvGrpSpPr/>
            <p:nvPr/>
          </p:nvGrpSpPr>
          <p:grpSpPr>
            <a:xfrm>
              <a:off x="1756690" y="1196752"/>
              <a:ext cx="5575119" cy="1663649"/>
              <a:chOff x="3055938" y="2441556"/>
              <a:chExt cx="5694797" cy="1663649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55938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03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3815538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Passenger Management 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56912" y="2913212"/>
                <a:ext cx="4893823" cy="1191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 </a:t>
                </a:r>
              </a:p>
              <a:p>
                <a:pPr lvl="0">
                  <a:lnSpc>
                    <a:spcPts val="1200"/>
                  </a:lnSpc>
                  <a:defRPr/>
                </a:pPr>
                <a:endParaRPr lang="en-GB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- </a:t>
                </a:r>
                <a:r>
                  <a:rPr lang="en-GB" altLang="ko-KR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Passengers:LinkedList</a:t>
                </a:r>
                <a:endParaRPr lang="en-GB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marL="285750" lvl="0" indent="-285750">
                  <a:lnSpc>
                    <a:spcPts val="1200"/>
                  </a:lnSpc>
                  <a:buFontTx/>
                  <a:buChar char="-"/>
                  <a:defRPr/>
                </a:pPr>
                <a:endParaRPr lang="en-GB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- </a:t>
                </a:r>
                <a:r>
                  <a:rPr lang="en-GB" altLang="ko-KR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UndoStack</a:t>
                </a: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: Stack</a:t>
                </a:r>
              </a:p>
              <a:p>
                <a:pPr marL="285750" lvl="0" indent="-285750">
                  <a:lnSpc>
                    <a:spcPts val="1200"/>
                  </a:lnSpc>
                  <a:buFontTx/>
                  <a:buChar char="-"/>
                  <a:defRPr/>
                </a:pPr>
                <a:endParaRPr lang="en-GB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- </a:t>
                </a:r>
                <a:r>
                  <a:rPr lang="en-GB" altLang="ko-KR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ProcessingQueue</a:t>
                </a: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: Queue.</a:t>
                </a: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13" y="1983364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2841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515085" y="1103288"/>
            <a:ext cx="7920880" cy="5185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24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Methods:</a:t>
            </a:r>
            <a:endParaRPr kumimoji="1" lang="en-GB" altLang="ko-KR" b="1" dirty="0">
              <a:solidFill>
                <a:srgbClr val="CEEBF6"/>
              </a:solidFill>
              <a:ea typeface="맑은 고딕" panose="020B0503020000020004" pitchFamily="50" charset="-127"/>
              <a:cs typeface="굴림" pitchFamily="50" charset="-127"/>
            </a:endParaRPr>
          </a:p>
          <a:p>
            <a:pPr marL="514350" marR="0" indent="-5143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addAircraft</a:t>
            </a:r>
            <a:r>
              <a:rPr kumimoji="1" lang="en-GB" altLang="ko-KR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514350" marR="0" indent="-5143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updateAircraft</a:t>
            </a:r>
            <a:r>
              <a:rPr kumimoji="1" lang="en-GB" altLang="ko-KR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514350" marR="0" indent="-5143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deleteAircraft</a:t>
            </a:r>
            <a:r>
              <a:rPr kumimoji="1" lang="en-GB" altLang="ko-KR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514350" marR="0" indent="-5143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displayAircraftDetails</a:t>
            </a:r>
            <a:r>
              <a:rPr kumimoji="1" lang="en-GB" altLang="ko-KR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514350" marR="0" indent="-5143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displayAllAircrafts</a:t>
            </a:r>
            <a:r>
              <a:rPr kumimoji="1" lang="en-GB" altLang="ko-KR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514350" marR="0" indent="-5143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assignCrewMembersToAircraft</a:t>
            </a:r>
            <a:r>
              <a:rPr kumimoji="1" lang="en-GB" altLang="ko-KR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514350" marR="0" indent="-5143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searchByRegistrationNumber</a:t>
            </a:r>
            <a:r>
              <a:rPr kumimoji="1" lang="en-GB" altLang="ko-KR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514350" marR="0" indent="-5143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getAircraftWithHighestCapacity</a:t>
            </a:r>
            <a:r>
              <a:rPr kumimoji="1" lang="en-GB" altLang="ko-KR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83568" y="127680"/>
            <a:ext cx="6768752" cy="1810655"/>
            <a:chOff x="1067113" y="1196752"/>
            <a:chExt cx="6768752" cy="1810655"/>
          </a:xfrm>
        </p:grpSpPr>
        <p:grpSp>
          <p:nvGrpSpPr>
            <p:cNvPr id="2" name="그룹 1"/>
            <p:cNvGrpSpPr/>
            <p:nvPr/>
          </p:nvGrpSpPr>
          <p:grpSpPr>
            <a:xfrm>
              <a:off x="1756690" y="1196752"/>
              <a:ext cx="6079175" cy="1048096"/>
              <a:chOff x="3055938" y="2441556"/>
              <a:chExt cx="6209673" cy="1048096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55938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04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543372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Aircraft Management System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56912" y="2913212"/>
                <a:ext cx="4893823" cy="57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 </a:t>
                </a:r>
              </a:p>
              <a:p>
                <a:pPr lvl="0">
                  <a:lnSpc>
                    <a:spcPts val="1200"/>
                  </a:lnSpc>
                  <a:defRPr/>
                </a:pPr>
                <a:endParaRPr lang="en-GB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- </a:t>
                </a:r>
                <a:r>
                  <a:rPr lang="en-GB" altLang="ko-KR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Aircrafts:ArrayList</a:t>
                </a:r>
                <a:endParaRPr lang="en-GB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13" y="1983364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8835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209537" y="1554813"/>
            <a:ext cx="7920880" cy="4209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24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Attributes:</a:t>
            </a:r>
          </a:p>
          <a:p>
            <a:pPr marL="457200" marR="0" indent="-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registrationNumber</a:t>
            </a:r>
            <a:endParaRPr kumimoji="1" lang="en-GB" altLang="ko-KR" sz="1600" b="1" dirty="0">
              <a:solidFill>
                <a:srgbClr val="CEEBF6"/>
              </a:solidFill>
              <a:ea typeface="맑은 고딕" panose="020B0503020000020004" pitchFamily="50" charset="-127"/>
              <a:cs typeface="굴림" pitchFamily="50" charset="-127"/>
            </a:endParaRPr>
          </a:p>
          <a:p>
            <a:pPr marL="457200" marR="0" indent="-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aircraftType</a:t>
            </a:r>
            <a:endParaRPr kumimoji="1" lang="en-GB" altLang="ko-KR" sz="1600" b="1" dirty="0">
              <a:solidFill>
                <a:srgbClr val="CEEBF6"/>
              </a:solidFill>
              <a:ea typeface="맑은 고딕" panose="020B0503020000020004" pitchFamily="50" charset="-127"/>
              <a:cs typeface="굴림" pitchFamily="50" charset="-127"/>
            </a:endParaRPr>
          </a:p>
          <a:p>
            <a:pPr marL="457200" marR="0" indent="-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seatingCapacity</a:t>
            </a:r>
            <a:endParaRPr kumimoji="1" lang="en-GB" altLang="ko-KR" sz="1600" b="1" dirty="0">
              <a:solidFill>
                <a:srgbClr val="CEEBF6"/>
              </a:solidFill>
              <a:ea typeface="맑은 고딕" panose="020B0503020000020004" pitchFamily="50" charset="-127"/>
              <a:cs typeface="굴림" pitchFamily="50" charset="-127"/>
            </a:endParaRPr>
          </a:p>
          <a:p>
            <a:pPr marL="457200" marR="0" indent="-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assignedCrewMember</a:t>
            </a:r>
            <a:endParaRPr kumimoji="1" lang="en-GB" altLang="ko-KR" sz="1600" b="1" dirty="0">
              <a:solidFill>
                <a:srgbClr val="CEEBF6"/>
              </a:solidFill>
              <a:ea typeface="맑은 고딕" panose="020B0503020000020004" pitchFamily="50" charset="-127"/>
              <a:cs typeface="굴림" pitchFamily="50" charset="-127"/>
            </a:endParaRPr>
          </a:p>
          <a:p>
            <a:pPr marL="457200" marR="0" indent="-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Data Structures:</a:t>
            </a:r>
          </a:p>
          <a:p>
            <a:pPr marL="457200" marR="0" indent="-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aircrafts: </a:t>
            </a: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ArrayList</a:t>
            </a:r>
            <a:endParaRPr kumimoji="1" lang="en-GB" altLang="ko-KR" sz="1600" b="1" dirty="0">
              <a:solidFill>
                <a:srgbClr val="CEEBF6"/>
              </a:solidFill>
              <a:ea typeface="맑은 고딕" panose="020B0503020000020004" pitchFamily="50" charset="-127"/>
              <a:cs typeface="굴림" pitchFamily="50" charset="-127"/>
            </a:endParaRPr>
          </a:p>
          <a:p>
            <a:pPr marL="457200" marR="0" indent="-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highestCapacityAircraft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: </a:t>
            </a: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AircraftManagement</a:t>
            </a:r>
            <a:endParaRPr kumimoji="1" lang="en-GB" altLang="ko-KR" sz="1600" b="1" dirty="0">
              <a:solidFill>
                <a:srgbClr val="CEEBF6"/>
              </a:solidFill>
              <a:ea typeface="맑은 고딕" panose="020B0503020000020004" pitchFamily="50" charset="-127"/>
              <a:cs typeface="굴림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83568" y="188640"/>
            <a:ext cx="6768752" cy="1810655"/>
            <a:chOff x="1067113" y="1196752"/>
            <a:chExt cx="6768752" cy="1810655"/>
          </a:xfrm>
        </p:grpSpPr>
        <p:grpSp>
          <p:nvGrpSpPr>
            <p:cNvPr id="2" name="그룹 1"/>
            <p:cNvGrpSpPr/>
            <p:nvPr/>
          </p:nvGrpSpPr>
          <p:grpSpPr>
            <a:xfrm>
              <a:off x="1756690" y="1196752"/>
              <a:ext cx="6079175" cy="1048096"/>
              <a:chOff x="3055938" y="2441556"/>
              <a:chExt cx="6209673" cy="1048096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55938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04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543372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Aircraft Management System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56912" y="2913212"/>
                <a:ext cx="4893823" cy="57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 </a:t>
                </a:r>
              </a:p>
              <a:p>
                <a:pPr lvl="0">
                  <a:lnSpc>
                    <a:spcPts val="1200"/>
                  </a:lnSpc>
                  <a:defRPr/>
                </a:pPr>
                <a:endParaRPr lang="en-GB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- </a:t>
                </a:r>
                <a:r>
                  <a:rPr lang="en-GB" altLang="ko-KR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Aircrafts:ArrayList</a:t>
                </a:r>
                <a:endParaRPr lang="en-GB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13" y="1983364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41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115616" y="1529569"/>
            <a:ext cx="7920880" cy="136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24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Attributes:</a:t>
            </a:r>
            <a:endParaRPr kumimoji="1" lang="en-GB" altLang="ko-KR" sz="2000" b="1" dirty="0">
              <a:solidFill>
                <a:srgbClr val="CEEBF6"/>
              </a:solidFill>
              <a:ea typeface="맑은 고딕" panose="020B0503020000020004" pitchFamily="50" charset="-127"/>
              <a:cs typeface="굴림" pitchFamily="50" charset="-127"/>
            </a:endParaRP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20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emergencyStack</a:t>
            </a:r>
            <a:r>
              <a:rPr kumimoji="1" lang="en-GB" altLang="ko-KR" sz="2000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: Stack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83568" y="188640"/>
            <a:ext cx="6768752" cy="1810655"/>
            <a:chOff x="1067113" y="1196752"/>
            <a:chExt cx="6768752" cy="1810655"/>
          </a:xfrm>
        </p:grpSpPr>
        <p:grpSp>
          <p:nvGrpSpPr>
            <p:cNvPr id="2" name="그룹 1"/>
            <p:cNvGrpSpPr/>
            <p:nvPr/>
          </p:nvGrpSpPr>
          <p:grpSpPr>
            <a:xfrm>
              <a:off x="1756690" y="1196752"/>
              <a:ext cx="6079175" cy="740319"/>
              <a:chOff x="3055938" y="2441556"/>
              <a:chExt cx="6209673" cy="740319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55938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05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543372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Emergency Services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56912" y="2913212"/>
                <a:ext cx="4893823" cy="268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Emergency </a:t>
                </a:r>
                <a:r>
                  <a:rPr lang="en-GB" altLang="ko-KR" b="1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Services:Stack</a:t>
                </a:r>
                <a:endParaRPr lang="en-GB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13" y="1983364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0724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209537" y="1472413"/>
            <a:ext cx="7920880" cy="3831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24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Methods:</a:t>
            </a:r>
            <a:endParaRPr kumimoji="1" lang="en-GB" altLang="ko-KR" sz="2000" dirty="0">
              <a:solidFill>
                <a:srgbClr val="CEEBF6"/>
              </a:solidFill>
              <a:ea typeface="맑은 고딕" panose="020B0503020000020004" pitchFamily="50" charset="-127"/>
              <a:cs typeface="굴림" pitchFamily="50" charset="-127"/>
            </a:endParaRP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EmergencyServices</a:t>
            </a:r>
            <a:r>
              <a:rPr kumimoji="1" lang="en-GB" altLang="ko-KR" sz="1600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addEmergencyRequest</a:t>
            </a:r>
            <a:r>
              <a:rPr kumimoji="1" lang="en-GB" altLang="ko-KR" sz="1600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(String request)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handleEmergencyRequest</a:t>
            </a:r>
            <a:r>
              <a:rPr kumimoji="1" lang="en-GB" altLang="ko-KR" sz="1600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clearEmergencyRequests</a:t>
            </a:r>
            <a:r>
              <a:rPr kumimoji="1" lang="en-GB" altLang="ko-KR" sz="1600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getEmergencyRequestsCount</a:t>
            </a:r>
            <a:r>
              <a:rPr kumimoji="1" lang="en-GB" altLang="ko-KR" sz="1600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isEmergencyStackEmpty</a:t>
            </a:r>
            <a:r>
              <a:rPr kumimoji="1" lang="en-GB" altLang="ko-KR" sz="1600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83568" y="188640"/>
            <a:ext cx="6768752" cy="1810655"/>
            <a:chOff x="1067113" y="1196752"/>
            <a:chExt cx="6768752" cy="1810655"/>
          </a:xfrm>
        </p:grpSpPr>
        <p:grpSp>
          <p:nvGrpSpPr>
            <p:cNvPr id="2" name="그룹 1"/>
            <p:cNvGrpSpPr/>
            <p:nvPr/>
          </p:nvGrpSpPr>
          <p:grpSpPr>
            <a:xfrm>
              <a:off x="1756690" y="1196752"/>
              <a:ext cx="6079175" cy="740319"/>
              <a:chOff x="3055938" y="2441556"/>
              <a:chExt cx="6209673" cy="740319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55938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05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543372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Emergency Services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56912" y="2913212"/>
                <a:ext cx="4893823" cy="268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Emergency </a:t>
                </a:r>
                <a:r>
                  <a:rPr lang="en-GB" altLang="ko-KR" b="1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Services:Stack</a:t>
                </a:r>
                <a:endParaRPr lang="en-GB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13" y="1983364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2911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223120" y="1551692"/>
            <a:ext cx="7920880" cy="136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24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Attributes:</a:t>
            </a:r>
            <a:endParaRPr kumimoji="1" lang="en-GB" altLang="ko-KR" sz="2000" dirty="0">
              <a:solidFill>
                <a:srgbClr val="CEEBF6"/>
              </a:solidFill>
              <a:ea typeface="맑은 고딕" panose="020B0503020000020004" pitchFamily="50" charset="-127"/>
              <a:cs typeface="굴림" pitchFamily="50" charset="-127"/>
            </a:endParaRP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20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lostItems</a:t>
            </a:r>
            <a:r>
              <a:rPr kumimoji="1" lang="en-GB" altLang="ko-KR" sz="2000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: </a:t>
            </a:r>
            <a:r>
              <a:rPr kumimoji="1" lang="en-GB" altLang="ko-KR" sz="20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TreeMap</a:t>
            </a:r>
            <a:endParaRPr kumimoji="1" lang="en-GB" altLang="ko-KR" sz="2000" dirty="0">
              <a:solidFill>
                <a:srgbClr val="CEEBF6"/>
              </a:solidFill>
              <a:ea typeface="맑은 고딕" panose="020B0503020000020004" pitchFamily="50" charset="-127"/>
              <a:cs typeface="굴림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83568" y="188640"/>
            <a:ext cx="6768752" cy="1810655"/>
            <a:chOff x="1067113" y="1196752"/>
            <a:chExt cx="6768752" cy="1810655"/>
          </a:xfrm>
        </p:grpSpPr>
        <p:grpSp>
          <p:nvGrpSpPr>
            <p:cNvPr id="2" name="그룹 1"/>
            <p:cNvGrpSpPr/>
            <p:nvPr/>
          </p:nvGrpSpPr>
          <p:grpSpPr>
            <a:xfrm>
              <a:off x="1756690" y="1196752"/>
              <a:ext cx="6079175" cy="1048096"/>
              <a:chOff x="3055938" y="2441556"/>
              <a:chExt cx="6209673" cy="1048096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55938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06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543372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Lost and Found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56912" y="2913212"/>
                <a:ext cx="4893823" cy="57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 </a:t>
                </a:r>
              </a:p>
              <a:p>
                <a:pPr lvl="0">
                  <a:lnSpc>
                    <a:spcPts val="1200"/>
                  </a:lnSpc>
                  <a:defRPr/>
                </a:pPr>
                <a:endParaRPr lang="en-GB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- Lost and Found :</a:t>
                </a:r>
                <a:r>
                  <a:rPr lang="en-GB" altLang="ko-KR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TreeMap</a:t>
                </a:r>
                <a:endParaRPr lang="en-GB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13" y="1983364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064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756396" y="1236736"/>
            <a:ext cx="7920880" cy="5563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20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Methods:</a:t>
            </a:r>
            <a:endParaRPr kumimoji="1" lang="en-GB" altLang="ko-KR" sz="1400" b="1" dirty="0">
              <a:solidFill>
                <a:srgbClr val="CEEBF6"/>
              </a:solidFill>
              <a:ea typeface="맑은 고딕" panose="020B0503020000020004" pitchFamily="50" charset="-127"/>
              <a:cs typeface="굴림" pitchFamily="50" charset="-127"/>
            </a:endParaRP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LostAndFound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addLostItem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findLostItem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addMultipleLostItems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isLostItemExists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getTotalLostItemsCount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getLostItems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searchLostItemsByCategory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removeFoundItem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getLostItemsByCategory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83568" y="188640"/>
            <a:ext cx="6768752" cy="1810655"/>
            <a:chOff x="1067113" y="1196752"/>
            <a:chExt cx="6768752" cy="1810655"/>
          </a:xfrm>
        </p:grpSpPr>
        <p:grpSp>
          <p:nvGrpSpPr>
            <p:cNvPr id="2" name="그룹 1"/>
            <p:cNvGrpSpPr/>
            <p:nvPr/>
          </p:nvGrpSpPr>
          <p:grpSpPr>
            <a:xfrm>
              <a:off x="1756690" y="1196752"/>
              <a:ext cx="6079175" cy="1048096"/>
              <a:chOff x="3055938" y="2441556"/>
              <a:chExt cx="6209673" cy="1048096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55938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06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543372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Lost and Found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56912" y="2913212"/>
                <a:ext cx="4893823" cy="57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 </a:t>
                </a:r>
              </a:p>
              <a:p>
                <a:pPr lvl="0">
                  <a:lnSpc>
                    <a:spcPts val="1200"/>
                  </a:lnSpc>
                  <a:defRPr/>
                </a:pPr>
                <a:endParaRPr lang="en-GB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- Lost and Found :</a:t>
                </a:r>
                <a:r>
                  <a:rPr lang="en-GB" altLang="ko-KR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TreeMap</a:t>
                </a:r>
                <a:endParaRPr lang="en-GB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13" y="1983364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769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756396" y="1236736"/>
            <a:ext cx="7920880" cy="162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20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Attributes: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securityQueue</a:t>
            </a:r>
            <a:r>
              <a:rPr kumimoji="1" lang="en-GB" altLang="ko-KR" sz="1600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: </a:t>
            </a:r>
            <a:r>
              <a:rPr kumimoji="1" lang="en-GB" altLang="ko-KR" sz="16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PriorityQueue</a:t>
            </a:r>
            <a:endParaRPr kumimoji="1" lang="en-GB" altLang="ko-KR" sz="1600" dirty="0">
              <a:solidFill>
                <a:srgbClr val="CEEBF6"/>
              </a:solidFill>
              <a:ea typeface="맑은 고딕" panose="020B0503020000020004" pitchFamily="50" charset="-127"/>
              <a:cs typeface="굴림" pitchFamily="50" charset="-127"/>
            </a:endParaRP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completedTasks</a:t>
            </a:r>
            <a:r>
              <a:rPr kumimoji="1" lang="en-GB" altLang="ko-KR" sz="1600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: List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83568" y="188640"/>
            <a:ext cx="6768752" cy="1810655"/>
            <a:chOff x="1067113" y="1196752"/>
            <a:chExt cx="6768752" cy="1810655"/>
          </a:xfrm>
        </p:grpSpPr>
        <p:grpSp>
          <p:nvGrpSpPr>
            <p:cNvPr id="2" name="그룹 1"/>
            <p:cNvGrpSpPr/>
            <p:nvPr/>
          </p:nvGrpSpPr>
          <p:grpSpPr>
            <a:xfrm>
              <a:off x="1756690" y="1196752"/>
              <a:ext cx="6079175" cy="1048096"/>
              <a:chOff x="3055938" y="2441556"/>
              <a:chExt cx="6209673" cy="1048096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55938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07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543372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Security Management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56912" y="2913212"/>
                <a:ext cx="4893823" cy="57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 </a:t>
                </a:r>
              </a:p>
              <a:p>
                <a:pPr lvl="0">
                  <a:lnSpc>
                    <a:spcPts val="1200"/>
                  </a:lnSpc>
                  <a:defRPr/>
                </a:pPr>
                <a:endParaRPr lang="en-GB" altLang="ko-KR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PriorityQueue</a:t>
                </a:r>
                <a:endParaRPr lang="en-GB" altLang="ko-KR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13" y="1983364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2607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756396" y="1236736"/>
            <a:ext cx="7920880" cy="456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Methods: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SecurityManagement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addSecurityTask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getNextSecurityTask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processSecurityTasks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addSecurityTasks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getSecurityTasksCount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clearSecurityTasks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isHighPriorityTaskAvailable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83568" y="188640"/>
            <a:ext cx="6768752" cy="1810655"/>
            <a:chOff x="1067113" y="1196752"/>
            <a:chExt cx="6768752" cy="1810655"/>
          </a:xfrm>
        </p:grpSpPr>
        <p:grpSp>
          <p:nvGrpSpPr>
            <p:cNvPr id="2" name="그룹 1"/>
            <p:cNvGrpSpPr/>
            <p:nvPr/>
          </p:nvGrpSpPr>
          <p:grpSpPr>
            <a:xfrm>
              <a:off x="1756690" y="1196752"/>
              <a:ext cx="6079175" cy="1048096"/>
              <a:chOff x="3055938" y="2441556"/>
              <a:chExt cx="6209673" cy="1048096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55938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07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543372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Security Management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56912" y="2913212"/>
                <a:ext cx="4893823" cy="57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 </a:t>
                </a:r>
              </a:p>
              <a:p>
                <a:pPr lvl="0">
                  <a:lnSpc>
                    <a:spcPts val="1200"/>
                  </a:lnSpc>
                  <a:defRPr/>
                </a:pPr>
                <a:endParaRPr lang="en-GB" altLang="ko-KR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PriorityQueue</a:t>
                </a:r>
                <a:endParaRPr lang="en-GB" altLang="ko-KR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13" y="1983364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4939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756396" y="1236736"/>
            <a:ext cx="7920880" cy="352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isLowPriorityTaskAvailable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getCompletedTasks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markTaskAsCompleted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getAllTasksInQueue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isTaskInQueue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getSecurityTasks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sortSecurityTasks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83568" y="188640"/>
            <a:ext cx="6768752" cy="1810655"/>
            <a:chOff x="1067113" y="1196752"/>
            <a:chExt cx="6768752" cy="1810655"/>
          </a:xfrm>
        </p:grpSpPr>
        <p:grpSp>
          <p:nvGrpSpPr>
            <p:cNvPr id="2" name="그룹 1"/>
            <p:cNvGrpSpPr/>
            <p:nvPr/>
          </p:nvGrpSpPr>
          <p:grpSpPr>
            <a:xfrm>
              <a:off x="1756690" y="1196752"/>
              <a:ext cx="6079175" cy="1048096"/>
              <a:chOff x="3055938" y="2441556"/>
              <a:chExt cx="6209673" cy="1048096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55938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07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543372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Security Management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56912" y="2913212"/>
                <a:ext cx="4893823" cy="57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 </a:t>
                </a:r>
              </a:p>
              <a:p>
                <a:pPr lvl="0">
                  <a:lnSpc>
                    <a:spcPts val="1200"/>
                  </a:lnSpc>
                  <a:defRPr/>
                </a:pPr>
                <a:endParaRPr lang="en-GB" altLang="ko-KR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PriorityQueue</a:t>
                </a:r>
                <a:endParaRPr lang="en-GB" altLang="ko-KR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13" y="1983364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4113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Submitted To: </a:t>
            </a:r>
            <a:r>
              <a:rPr lang="en-US" altLang="ko-KR" sz="2800" dirty="0" err="1"/>
              <a:t>Ather</a:t>
            </a:r>
            <a:r>
              <a:rPr lang="en-US" altLang="ko-KR" sz="2800" dirty="0"/>
              <a:t> </a:t>
            </a:r>
            <a:r>
              <a:rPr lang="en-US" altLang="ko-KR" sz="2800" dirty="0" err="1"/>
              <a:t>Ikhlaq</a:t>
            </a:r>
            <a:endParaRPr lang="en-US" altLang="ko-KR" sz="2800" dirty="0"/>
          </a:p>
          <a:p>
            <a:r>
              <a:rPr lang="en-US" altLang="ko-KR" sz="2800" dirty="0"/>
              <a:t>	</a:t>
            </a:r>
          </a:p>
          <a:p>
            <a:r>
              <a:rPr lang="en-US" altLang="ko-KR" sz="2800" dirty="0"/>
              <a:t>Submitted By:                                                                    </a:t>
            </a:r>
          </a:p>
          <a:p>
            <a:r>
              <a:rPr lang="en-US" altLang="ko-KR" sz="2800" dirty="0"/>
              <a:t>Ijaz Ul Hassan : 221980030</a:t>
            </a:r>
          </a:p>
          <a:p>
            <a:r>
              <a:rPr lang="en-US" altLang="ko-KR" sz="2800" dirty="0"/>
              <a:t>Hassan Rashid : 221980028</a:t>
            </a:r>
          </a:p>
          <a:p>
            <a:r>
              <a:rPr lang="en-US" altLang="ko-KR" sz="2800" dirty="0"/>
              <a:t>Suleman Gill : 221980022</a:t>
            </a:r>
          </a:p>
          <a:p>
            <a:r>
              <a:rPr lang="en-US" altLang="ko-KR" sz="2800" dirty="0"/>
              <a:t>Abu </a:t>
            </a:r>
            <a:r>
              <a:rPr lang="en-US" altLang="ko-KR" sz="2800" dirty="0" err="1"/>
              <a:t>Sayyam</a:t>
            </a:r>
            <a:r>
              <a:rPr lang="en-US" altLang="ko-KR" sz="2800" dirty="0"/>
              <a:t> : 221980033</a:t>
            </a:r>
          </a:p>
          <a:p>
            <a:endParaRPr lang="ko-KR" alt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782301" y="1573893"/>
            <a:ext cx="7920880" cy="10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Attributes: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staffMap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: HashMap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71600" y="34568"/>
            <a:ext cx="6768752" cy="1810655"/>
            <a:chOff x="1067113" y="1196752"/>
            <a:chExt cx="6768752" cy="1810655"/>
          </a:xfrm>
        </p:grpSpPr>
        <p:grpSp>
          <p:nvGrpSpPr>
            <p:cNvPr id="2" name="그룹 1"/>
            <p:cNvGrpSpPr/>
            <p:nvPr/>
          </p:nvGrpSpPr>
          <p:grpSpPr>
            <a:xfrm>
              <a:off x="1756690" y="1196752"/>
              <a:ext cx="6079175" cy="1130269"/>
              <a:chOff x="3055938" y="2441556"/>
              <a:chExt cx="6209673" cy="1130269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55938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08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543372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Staff Management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23725" y="2995385"/>
                <a:ext cx="4893823" cy="57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</a:t>
                </a: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HashMap</a:t>
                </a: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13" y="1983364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4913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763688" y="1556792"/>
            <a:ext cx="7920880" cy="396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Methods: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StaffManagement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addStaff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removeStaff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updateStaffDetails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getStaffDetails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isStaffExist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getTotalStaffCount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71600" y="34568"/>
            <a:ext cx="6768752" cy="1810655"/>
            <a:chOff x="1067113" y="1196752"/>
            <a:chExt cx="6768752" cy="1810655"/>
          </a:xfrm>
        </p:grpSpPr>
        <p:grpSp>
          <p:nvGrpSpPr>
            <p:cNvPr id="2" name="그룹 1"/>
            <p:cNvGrpSpPr/>
            <p:nvPr/>
          </p:nvGrpSpPr>
          <p:grpSpPr>
            <a:xfrm>
              <a:off x="1756690" y="1196752"/>
              <a:ext cx="6079175" cy="1130269"/>
              <a:chOff x="3055938" y="2441556"/>
              <a:chExt cx="6209673" cy="1130269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55938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08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543372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Staff Management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23725" y="2995385"/>
                <a:ext cx="4893823" cy="57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</a:t>
                </a: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HashMap</a:t>
                </a: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13" y="1983364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5763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763688" y="1556792"/>
            <a:ext cx="7920880" cy="2485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clearAllStaff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isStaffListEmpty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updateStaffRole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searchStaffByName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getAllStaffDetailsAsString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71600" y="34568"/>
            <a:ext cx="6768752" cy="1810655"/>
            <a:chOff x="1067113" y="1196752"/>
            <a:chExt cx="6768752" cy="1810655"/>
          </a:xfrm>
        </p:grpSpPr>
        <p:grpSp>
          <p:nvGrpSpPr>
            <p:cNvPr id="2" name="그룹 1"/>
            <p:cNvGrpSpPr/>
            <p:nvPr/>
          </p:nvGrpSpPr>
          <p:grpSpPr>
            <a:xfrm>
              <a:off x="1756690" y="1196752"/>
              <a:ext cx="6079175" cy="1130269"/>
              <a:chOff x="3055938" y="2441556"/>
              <a:chExt cx="6209673" cy="1130269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55938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08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543372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Staff Management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23725" y="2995385"/>
                <a:ext cx="4893823" cy="57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</a:t>
                </a: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</a:t>
                </a: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HashMap</a:t>
                </a: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13" y="1983364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495208" y="1780312"/>
            <a:ext cx="7920880" cy="1122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Attributes: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GUI Components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331640" y="404664"/>
            <a:ext cx="6768752" cy="1810655"/>
            <a:chOff x="1067113" y="1196752"/>
            <a:chExt cx="6768752" cy="1810655"/>
          </a:xfrm>
        </p:grpSpPr>
        <p:grpSp>
          <p:nvGrpSpPr>
            <p:cNvPr id="2" name="그룹 1"/>
            <p:cNvGrpSpPr/>
            <p:nvPr/>
          </p:nvGrpSpPr>
          <p:grpSpPr>
            <a:xfrm>
              <a:off x="1756690" y="1196752"/>
              <a:ext cx="6079175" cy="1130269"/>
              <a:chOff x="3055938" y="2441556"/>
              <a:chExt cx="6209673" cy="1130269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55938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09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543372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BHP (Bag Handling System)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23725" y="2995385"/>
                <a:ext cx="4893823" cy="57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 </a:t>
                </a:r>
              </a:p>
              <a:p>
                <a:pPr lvl="0">
                  <a:lnSpc>
                    <a:spcPts val="1200"/>
                  </a:lnSpc>
                  <a:defRPr/>
                </a:pPr>
                <a:endParaRPr lang="en-GB" altLang="ko-KR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Queue implemented using a LinkedList</a:t>
                </a: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13" y="1983364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800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396557" y="1128237"/>
            <a:ext cx="7920880" cy="5616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Methods: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BHP()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AddButtonListener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RemoveButtonListener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UpdateButtonListener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SearchButtonListener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ShowAllButtonListener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isNumeric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clearFields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Data Structure: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bagInfoQueue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: Queue (LinkedList)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331640" y="222909"/>
            <a:ext cx="6768752" cy="1810655"/>
            <a:chOff x="1067113" y="1196752"/>
            <a:chExt cx="6768752" cy="1810655"/>
          </a:xfrm>
        </p:grpSpPr>
        <p:grpSp>
          <p:nvGrpSpPr>
            <p:cNvPr id="2" name="그룹 1"/>
            <p:cNvGrpSpPr/>
            <p:nvPr/>
          </p:nvGrpSpPr>
          <p:grpSpPr>
            <a:xfrm>
              <a:off x="1756690" y="1196752"/>
              <a:ext cx="6079175" cy="1130269"/>
              <a:chOff x="3055938" y="2441556"/>
              <a:chExt cx="6209673" cy="1130269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55938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09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543372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BHP (Bag Handling System)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23725" y="2995385"/>
                <a:ext cx="4893823" cy="57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 </a:t>
                </a:r>
              </a:p>
              <a:p>
                <a:pPr lvl="0">
                  <a:lnSpc>
                    <a:spcPts val="1200"/>
                  </a:lnSpc>
                  <a:defRPr/>
                </a:pPr>
                <a:endParaRPr lang="en-GB" altLang="ko-KR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Queue implemented using a LinkedList</a:t>
                </a: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13" y="1983364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1200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396557" y="1128237"/>
            <a:ext cx="7920880" cy="260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20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Attributes:</a:t>
            </a:r>
            <a:endParaRPr kumimoji="1" lang="en-GB" altLang="ko-KR" b="1" dirty="0">
              <a:solidFill>
                <a:srgbClr val="CEEBF6"/>
              </a:solidFill>
              <a:ea typeface="맑은 고딕" panose="020B0503020000020004" pitchFamily="50" charset="-127"/>
              <a:cs typeface="굴림" pitchFamily="50" charset="-127"/>
            </a:endParaRP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name (String)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weight (double)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Constructor: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Cargo(String name, double weight)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59632" y="222909"/>
            <a:ext cx="6768752" cy="1810655"/>
            <a:chOff x="1067113" y="1196752"/>
            <a:chExt cx="6768752" cy="1810655"/>
          </a:xfrm>
        </p:grpSpPr>
        <p:grpSp>
          <p:nvGrpSpPr>
            <p:cNvPr id="2" name="그룹 1"/>
            <p:cNvGrpSpPr/>
            <p:nvPr/>
          </p:nvGrpSpPr>
          <p:grpSpPr>
            <a:xfrm>
              <a:off x="1756690" y="1196752"/>
              <a:ext cx="6079175" cy="1130269"/>
              <a:chOff x="3055938" y="2441556"/>
              <a:chExt cx="6209673" cy="1130269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55938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10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543372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Cargo Class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23725" y="2995385"/>
                <a:ext cx="4893823" cy="57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 </a:t>
                </a:r>
              </a:p>
              <a:p>
                <a:pPr lvl="0">
                  <a:lnSpc>
                    <a:spcPts val="1200"/>
                  </a:lnSpc>
                  <a:defRPr/>
                </a:pPr>
                <a:endParaRPr lang="en-GB" altLang="ko-KR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Queue implemented using a LinkedList</a:t>
                </a: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13" y="1983364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477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223997" y="1585961"/>
            <a:ext cx="7920880" cy="2292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20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Methods: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getName</a:t>
            </a:r>
            <a:r>
              <a:rPr kumimoji="1" lang="en-GB" altLang="ko-KR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getWeight</a:t>
            </a:r>
            <a:r>
              <a:rPr kumimoji="1" lang="en-GB" altLang="ko-KR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toString</a:t>
            </a:r>
            <a:r>
              <a:rPr kumimoji="1" lang="en-GB" altLang="ko-KR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59632" y="222909"/>
            <a:ext cx="6768752" cy="1810655"/>
            <a:chOff x="1067113" y="1196752"/>
            <a:chExt cx="6768752" cy="1810655"/>
          </a:xfrm>
        </p:grpSpPr>
        <p:grpSp>
          <p:nvGrpSpPr>
            <p:cNvPr id="2" name="그룹 1"/>
            <p:cNvGrpSpPr/>
            <p:nvPr/>
          </p:nvGrpSpPr>
          <p:grpSpPr>
            <a:xfrm>
              <a:off x="1756690" y="1196752"/>
              <a:ext cx="6079175" cy="1130269"/>
              <a:chOff x="3055938" y="2441556"/>
              <a:chExt cx="6209673" cy="1130269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55938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10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543372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Cargo Class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23725" y="2995385"/>
                <a:ext cx="4893823" cy="57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 </a:t>
                </a:r>
              </a:p>
              <a:p>
                <a:pPr lvl="0">
                  <a:lnSpc>
                    <a:spcPts val="1200"/>
                  </a:lnSpc>
                  <a:defRPr/>
                </a:pPr>
                <a:endParaRPr lang="en-GB" altLang="ko-KR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Queue implemented using a LinkedList</a:t>
                </a: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13" y="1983364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0968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223997" y="1585961"/>
            <a:ext cx="7920880" cy="513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Attributes: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cargoList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 (List&lt;Cargo&gt;)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Constructor: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MangoCaro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Methods: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addCargo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removeCargo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getTotalWeight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getCargoCount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getCargoList</a:t>
            </a:r>
            <a:r>
              <a:rPr kumimoji="1" lang="en-GB" altLang="ko-KR" sz="16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59632" y="222909"/>
            <a:ext cx="6768752" cy="1810655"/>
            <a:chOff x="1067113" y="1196752"/>
            <a:chExt cx="6768752" cy="1810655"/>
          </a:xfrm>
        </p:grpSpPr>
        <p:grpSp>
          <p:nvGrpSpPr>
            <p:cNvPr id="2" name="그룹 1"/>
            <p:cNvGrpSpPr/>
            <p:nvPr/>
          </p:nvGrpSpPr>
          <p:grpSpPr>
            <a:xfrm>
              <a:off x="1756690" y="1196752"/>
              <a:ext cx="6079175" cy="1130269"/>
              <a:chOff x="3055938" y="2441556"/>
              <a:chExt cx="6209673" cy="1130269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55938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11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543372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 err="1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MangeCargo</a:t>
                </a: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 Class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23725" y="2995385"/>
                <a:ext cx="4893823" cy="57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 </a:t>
                </a:r>
              </a:p>
              <a:p>
                <a:pPr lvl="0">
                  <a:lnSpc>
                    <a:spcPts val="1200"/>
                  </a:lnSpc>
                  <a:defRPr/>
                </a:pPr>
                <a:endParaRPr lang="en-GB" altLang="ko-KR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MangeCargo</a:t>
                </a: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: List</a:t>
                </a: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13" y="1983364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267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223997" y="1585961"/>
            <a:ext cx="7920880" cy="254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Attributes: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foodItems</a:t>
            </a:r>
            <a:r>
              <a:rPr kumimoji="1" lang="en-GB" altLang="ko-KR" sz="1600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 (List&lt;</a:t>
            </a:r>
            <a:r>
              <a:rPr kumimoji="1" lang="en-GB" altLang="ko-KR" sz="16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FoodItem</a:t>
            </a:r>
            <a:r>
              <a:rPr kumimoji="1" lang="en-GB" altLang="ko-KR" sz="1600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&gt;)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retailItems</a:t>
            </a:r>
            <a:r>
              <a:rPr kumimoji="1" lang="en-GB" altLang="ko-KR" sz="1600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 (List&lt;</a:t>
            </a:r>
            <a:r>
              <a:rPr kumimoji="1" lang="en-GB" altLang="ko-KR" sz="16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RetailItem</a:t>
            </a:r>
            <a:r>
              <a:rPr kumimoji="1" lang="en-GB" altLang="ko-KR" sz="1600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&gt;)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foodTextArea</a:t>
            </a:r>
            <a:r>
              <a:rPr kumimoji="1" lang="en-GB" altLang="ko-KR" sz="1600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 (Component)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retailTextArea</a:t>
            </a:r>
            <a:r>
              <a:rPr kumimoji="1" lang="en-GB" altLang="ko-KR" sz="1600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 (Component)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59632" y="222909"/>
            <a:ext cx="6768752" cy="1810655"/>
            <a:chOff x="1067113" y="1196752"/>
            <a:chExt cx="6768752" cy="1810655"/>
          </a:xfrm>
        </p:grpSpPr>
        <p:grpSp>
          <p:nvGrpSpPr>
            <p:cNvPr id="2" name="그룹 1"/>
            <p:cNvGrpSpPr/>
            <p:nvPr/>
          </p:nvGrpSpPr>
          <p:grpSpPr>
            <a:xfrm>
              <a:off x="1756690" y="1196752"/>
              <a:ext cx="6079175" cy="976381"/>
              <a:chOff x="3055938" y="2441556"/>
              <a:chExt cx="6209673" cy="976381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55938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12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543372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 err="1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ManageFoodAndRetailServices</a:t>
                </a: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 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23725" y="2995385"/>
                <a:ext cx="4893823" cy="42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 </a:t>
                </a: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ManageFoodAndRetailServices</a:t>
                </a: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: List</a:t>
                </a: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13" y="1983364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10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223997" y="1585961"/>
            <a:ext cx="7920880" cy="4085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Constructors: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ManageFoodAndRetailServices</a:t>
            </a:r>
            <a:r>
              <a:rPr kumimoji="1" lang="en-GB" altLang="ko-KR" sz="1600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Methods: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updateFoodTextArea</a:t>
            </a:r>
            <a:r>
              <a:rPr kumimoji="1" lang="en-GB" altLang="ko-KR" sz="1600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updateRetailTextArea</a:t>
            </a:r>
            <a:r>
              <a:rPr kumimoji="1" lang="en-GB" altLang="ko-KR" sz="1600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Action Listeners: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addFoodButton.addActionListener</a:t>
            </a:r>
            <a:r>
              <a:rPr kumimoji="1" lang="en-GB" altLang="ko-KR" sz="1600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1600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addRetailButton.addActionListener</a:t>
            </a:r>
            <a:r>
              <a:rPr kumimoji="1" lang="en-GB" altLang="ko-KR" sz="1600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259632" y="222909"/>
            <a:ext cx="6768752" cy="1810655"/>
            <a:chOff x="1067113" y="1196752"/>
            <a:chExt cx="6768752" cy="1810655"/>
          </a:xfrm>
        </p:grpSpPr>
        <p:grpSp>
          <p:nvGrpSpPr>
            <p:cNvPr id="2" name="그룹 1"/>
            <p:cNvGrpSpPr/>
            <p:nvPr/>
          </p:nvGrpSpPr>
          <p:grpSpPr>
            <a:xfrm>
              <a:off x="1756690" y="1196752"/>
              <a:ext cx="6079175" cy="976381"/>
              <a:chOff x="3055938" y="2441556"/>
              <a:chExt cx="6209673" cy="976381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55938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12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543372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 err="1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ManageFoodAndRetailServices</a:t>
                </a: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 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23725" y="2995385"/>
                <a:ext cx="4893823" cy="42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 </a:t>
                </a: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ManageFoodAndRetailServices</a:t>
                </a: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: List</a:t>
                </a: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13" y="1983364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4333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u="sng" dirty="0"/>
              <a:t>Airport Management System</a:t>
            </a:r>
            <a:endParaRPr lang="en-GB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83561" y="1340768"/>
            <a:ext cx="7632848" cy="5112568"/>
          </a:xfrm>
        </p:spPr>
        <p:txBody>
          <a:bodyPr>
            <a:normAutofit/>
          </a:bodyPr>
          <a:lstStyle/>
          <a:p>
            <a:r>
              <a:rPr lang="en-GB" altLang="ko-KR" sz="2800" b="1" dirty="0"/>
              <a:t>Abstract:</a:t>
            </a:r>
          </a:p>
          <a:p>
            <a:r>
              <a:rPr lang="en-GB" altLang="ko-KR" sz="2000" dirty="0"/>
              <a:t>      The Airport Management System aims to design and implement a user friendly interface for both passengers and administrators. It encompasses functionalities such as passenger management, reservation handling, flight details management, and emergency services, all integrated into a Graphical User Interface (GUI).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132856"/>
            <a:ext cx="1682357" cy="8899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971600" y="2162589"/>
            <a:ext cx="7920880" cy="3716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2400" b="1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Flight Attributes: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flightNumber</a:t>
            </a:r>
            <a:r>
              <a:rPr kumimoji="1" lang="en-GB" altLang="ko-KR" sz="1600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: Unique identifier for the flight.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source: Departure location.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destination: Arrival location.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departureTime</a:t>
            </a:r>
            <a:r>
              <a:rPr kumimoji="1" lang="en-GB" altLang="ko-KR" sz="1600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: Scheduled departure time.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status: </a:t>
            </a:r>
            <a:r>
              <a:rPr kumimoji="1" lang="en-GB" altLang="ko-KR" sz="1600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Enum</a:t>
            </a:r>
            <a:r>
              <a:rPr kumimoji="1" lang="en-GB" altLang="ko-KR" sz="1600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representing flight status (e.g., ON_TIME, DELAYED, CANCELLED).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delayInMinutes</a:t>
            </a:r>
            <a:r>
              <a:rPr kumimoji="1" lang="en-GB" altLang="ko-KR" sz="1600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: Delay time in case of delay.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187624" y="188640"/>
            <a:ext cx="5506167" cy="1637452"/>
            <a:chOff x="1571169" y="1196752"/>
            <a:chExt cx="5506167" cy="1637452"/>
          </a:xfrm>
        </p:grpSpPr>
        <p:grpSp>
          <p:nvGrpSpPr>
            <p:cNvPr id="2" name="그룹 1"/>
            <p:cNvGrpSpPr/>
            <p:nvPr/>
          </p:nvGrpSpPr>
          <p:grpSpPr>
            <a:xfrm>
              <a:off x="1733796" y="1196752"/>
              <a:ext cx="5343540" cy="740320"/>
              <a:chOff x="3032552" y="2441556"/>
              <a:chExt cx="5458246" cy="740320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32552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01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3815538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Flight Management Class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56912" y="2913213"/>
                <a:ext cx="4633886" cy="268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 </a:t>
                </a:r>
                <a:r>
                  <a:rPr lang="en-US" altLang="ko-KR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LinkedHashSet</a:t>
                </a:r>
                <a:endParaRPr lang="en-US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169" y="1810161"/>
              <a:ext cx="1621402" cy="1024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827584" y="1826092"/>
            <a:ext cx="7920880" cy="457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2000" b="1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Methods:</a:t>
            </a:r>
            <a:endParaRPr kumimoji="1" lang="en-GB" altLang="ko-KR" sz="2000" b="1" dirty="0">
              <a:solidFill>
                <a:srgbClr val="CEEBF6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addFlight</a:t>
            </a:r>
            <a:r>
              <a:rPr kumimoji="1" lang="en-GB" altLang="ko-KR" sz="1600" b="1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(): Adds a new flight.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updateFlight</a:t>
            </a:r>
            <a:r>
              <a:rPr kumimoji="1" lang="en-GB" altLang="ko-KR" sz="1600" b="1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(): Updates details of an existing flight.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deleteFlight</a:t>
            </a:r>
            <a:r>
              <a:rPr kumimoji="1" lang="en-GB" altLang="ko-KR" sz="1600" b="1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(): Deletes a flight.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displayFlightDetails</a:t>
            </a:r>
            <a:r>
              <a:rPr kumimoji="1" lang="en-GB" altLang="ko-KR" sz="1600" b="1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(): Displays details of a specific flight.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displayAllFlights</a:t>
            </a:r>
            <a:r>
              <a:rPr kumimoji="1" lang="en-GB" altLang="ko-KR" sz="1600" b="1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(): Displays details of all flights.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delayFlight</a:t>
            </a:r>
            <a:r>
              <a:rPr kumimoji="1" lang="en-GB" altLang="ko-KR" sz="1600" b="1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(): Delays a flight.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getNumberOfFlights</a:t>
            </a:r>
            <a:r>
              <a:rPr kumimoji="1" lang="en-GB" altLang="ko-KR" sz="1600" b="1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(): Returns total flights count.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sz="1600" b="1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getFlights</a:t>
            </a:r>
            <a:r>
              <a:rPr kumimoji="1" lang="en-GB" altLang="ko-KR" sz="1600" b="1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(): Returns </a:t>
            </a:r>
            <a:r>
              <a:rPr kumimoji="1" lang="en-GB" altLang="ko-KR" sz="1600" b="1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iterable</a:t>
            </a:r>
            <a:r>
              <a:rPr kumimoji="1" lang="en-GB" altLang="ko-KR" sz="1600" b="1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of all flights.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187624" y="188640"/>
            <a:ext cx="5506167" cy="1637452"/>
            <a:chOff x="1571169" y="1196752"/>
            <a:chExt cx="5506167" cy="1637452"/>
          </a:xfrm>
        </p:grpSpPr>
        <p:grpSp>
          <p:nvGrpSpPr>
            <p:cNvPr id="2" name="그룹 1"/>
            <p:cNvGrpSpPr/>
            <p:nvPr/>
          </p:nvGrpSpPr>
          <p:grpSpPr>
            <a:xfrm>
              <a:off x="1733796" y="1196752"/>
              <a:ext cx="5343540" cy="740320"/>
              <a:chOff x="3032552" y="2441556"/>
              <a:chExt cx="5458246" cy="740320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32552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01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3815538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Flight Management Class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56912" y="2913213"/>
                <a:ext cx="4633886" cy="268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 </a:t>
                </a:r>
                <a:r>
                  <a:rPr lang="en-US" altLang="ko-KR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LinkedHashSet</a:t>
                </a:r>
                <a:endParaRPr lang="en-US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169" y="1810161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6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827584" y="1826092"/>
            <a:ext cx="7920880" cy="2846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2000" b="1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Attributes:</a:t>
            </a:r>
          </a:p>
          <a:p>
            <a:pPr marL="457200" marR="0" indent="-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ticketNumber</a:t>
            </a:r>
            <a:endParaRPr kumimoji="1" lang="en-GB" altLang="ko-KR" dirty="0">
              <a:solidFill>
                <a:srgbClr val="CEEBF6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L="457200" marR="0" indent="-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passengerName</a:t>
            </a:r>
            <a:endParaRPr kumimoji="1" lang="en-GB" altLang="ko-KR" dirty="0">
              <a:solidFill>
                <a:srgbClr val="CEEBF6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L="457200" marR="0" indent="-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seatNumber</a:t>
            </a:r>
            <a:endParaRPr kumimoji="1" lang="en-GB" altLang="ko-KR" dirty="0">
              <a:solidFill>
                <a:srgbClr val="CEEBF6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L="457200" marR="0" indent="-4572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flightNumber</a:t>
            </a:r>
            <a:endParaRPr kumimoji="1" lang="en-GB" altLang="ko-KR" dirty="0">
              <a:solidFill>
                <a:srgbClr val="CEEBF6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7624" y="188640"/>
            <a:ext cx="5506167" cy="1637452"/>
            <a:chOff x="1571169" y="1196752"/>
            <a:chExt cx="5506167" cy="1637452"/>
          </a:xfrm>
        </p:grpSpPr>
        <p:grpSp>
          <p:nvGrpSpPr>
            <p:cNvPr id="2" name="그룹 1"/>
            <p:cNvGrpSpPr/>
            <p:nvPr/>
          </p:nvGrpSpPr>
          <p:grpSpPr>
            <a:xfrm>
              <a:off x="1733796" y="1196752"/>
              <a:ext cx="5343540" cy="740320"/>
              <a:chOff x="3032552" y="2441556"/>
              <a:chExt cx="5458246" cy="740320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32552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02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3815538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Ticket Management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56912" y="2913213"/>
                <a:ext cx="4633886" cy="268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 HashMap, </a:t>
                </a:r>
                <a:r>
                  <a:rPr lang="en-GB" altLang="ko-KR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undoStack</a:t>
                </a: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(Stack)</a:t>
                </a:r>
                <a:endParaRPr lang="en-US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169" y="1810161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438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827584" y="1627460"/>
            <a:ext cx="7920880" cy="3405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b="1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Methods: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b="1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c</a:t>
            </a:r>
            <a:r>
              <a:rPr kumimoji="1" lang="en-GB" altLang="ko-KR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ancelTicket</a:t>
            </a:r>
            <a:r>
              <a:rPr kumimoji="1" lang="en-GB" altLang="ko-KR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(int </a:t>
            </a:r>
            <a:r>
              <a:rPr kumimoji="1" lang="en-GB" altLang="ko-KR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ticketNumber</a:t>
            </a:r>
            <a:r>
              <a:rPr kumimoji="1" lang="en-GB" altLang="ko-KR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)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getTicketsByFlightNumber</a:t>
            </a:r>
            <a:r>
              <a:rPr kumimoji="1" lang="en-GB" altLang="ko-KR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(String </a:t>
            </a:r>
            <a:r>
              <a:rPr kumimoji="1" lang="en-GB" altLang="ko-KR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flightNumber</a:t>
            </a:r>
            <a:r>
              <a:rPr kumimoji="1" lang="en-GB" altLang="ko-KR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)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modifyTicket</a:t>
            </a:r>
            <a:r>
              <a:rPr kumimoji="1" lang="en-GB" altLang="ko-KR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(int </a:t>
            </a:r>
            <a:r>
              <a:rPr kumimoji="1" lang="en-GB" altLang="ko-KR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ticketNumber</a:t>
            </a:r>
            <a:r>
              <a:rPr kumimoji="1" lang="en-GB" altLang="ko-KR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, String text, String text1, String text2)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bookTicket</a:t>
            </a:r>
            <a:r>
              <a:rPr kumimoji="1" lang="en-GB" altLang="ko-KR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(int </a:t>
            </a:r>
            <a:r>
              <a:rPr kumimoji="1" lang="en-GB" altLang="ko-KR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ticketNumber</a:t>
            </a:r>
            <a:r>
              <a:rPr kumimoji="1" lang="en-GB" altLang="ko-KR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, String </a:t>
            </a:r>
            <a:r>
              <a:rPr kumimoji="1" lang="en-GB" altLang="ko-KR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passengerName</a:t>
            </a:r>
            <a:r>
              <a:rPr kumimoji="1" lang="en-GB" altLang="ko-KR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, String </a:t>
            </a:r>
            <a:r>
              <a:rPr kumimoji="1" lang="en-GB" altLang="ko-KR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seatNumber</a:t>
            </a:r>
            <a:r>
              <a:rPr kumimoji="1" lang="en-GB" altLang="ko-KR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, String </a:t>
            </a:r>
            <a:r>
              <a:rPr kumimoji="1" lang="en-GB" altLang="ko-KR" dirty="0" err="1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flightNumber</a:t>
            </a:r>
            <a:r>
              <a:rPr kumimoji="1" lang="en-GB" altLang="ko-KR" dirty="0">
                <a:solidFill>
                  <a:srgbClr val="CEEBF6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187624" y="188640"/>
            <a:ext cx="5506167" cy="1637452"/>
            <a:chOff x="1571169" y="1196752"/>
            <a:chExt cx="5506167" cy="1637452"/>
          </a:xfrm>
        </p:grpSpPr>
        <p:grpSp>
          <p:nvGrpSpPr>
            <p:cNvPr id="2" name="그룹 1"/>
            <p:cNvGrpSpPr/>
            <p:nvPr/>
          </p:nvGrpSpPr>
          <p:grpSpPr>
            <a:xfrm>
              <a:off x="1733796" y="1196752"/>
              <a:ext cx="5343540" cy="740320"/>
              <a:chOff x="3032552" y="2441556"/>
              <a:chExt cx="5458246" cy="740320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32552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02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3815538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Ticket Management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56912" y="2913213"/>
                <a:ext cx="4633886" cy="268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 HashMap, </a:t>
                </a:r>
                <a:r>
                  <a:rPr lang="en-GB" altLang="ko-KR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undoStack</a:t>
                </a: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(Stack)</a:t>
                </a:r>
                <a:endParaRPr lang="en-US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169" y="1810161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554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827584" y="1661014"/>
            <a:ext cx="7920880" cy="389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5. </a:t>
            </a:r>
            <a:r>
              <a:rPr kumimoji="1" lang="en-GB" altLang="ko-KR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findTicket</a:t>
            </a: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(int </a:t>
            </a:r>
            <a:r>
              <a:rPr kumimoji="1" lang="en-GB" altLang="ko-KR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ticketNumber</a:t>
            </a: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6. </a:t>
            </a:r>
            <a:r>
              <a:rPr kumimoji="1" lang="en-GB" altLang="ko-KR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displayTicketDetails</a:t>
            </a: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(int </a:t>
            </a:r>
            <a:r>
              <a:rPr kumimoji="1" lang="en-GB" altLang="ko-KR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ticketNumber</a:t>
            </a: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7.displayAllTickets()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8. </a:t>
            </a:r>
            <a:r>
              <a:rPr kumimoji="1" lang="en-GB" altLang="ko-KR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getTicketsForFlight</a:t>
            </a: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(String </a:t>
            </a:r>
            <a:r>
              <a:rPr kumimoji="1" lang="en-GB" altLang="ko-KR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flightNumber</a:t>
            </a: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9. </a:t>
            </a:r>
            <a:r>
              <a:rPr kumimoji="1" lang="en-GB" altLang="ko-KR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searchByFlightNumber</a:t>
            </a: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(String </a:t>
            </a:r>
            <a:r>
              <a:rPr kumimoji="1" lang="en-GB" altLang="ko-KR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flightNumber</a:t>
            </a: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10. </a:t>
            </a:r>
            <a:r>
              <a:rPr kumimoji="1" lang="en-GB" altLang="ko-KR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getNumberOfTickets</a:t>
            </a: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11. </a:t>
            </a:r>
            <a:r>
              <a:rPr kumimoji="1" lang="en-GB" altLang="ko-KR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undoLastBooking</a:t>
            </a: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()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187624" y="188640"/>
            <a:ext cx="5506167" cy="1637452"/>
            <a:chOff x="1571169" y="1196752"/>
            <a:chExt cx="5506167" cy="1637452"/>
          </a:xfrm>
        </p:grpSpPr>
        <p:grpSp>
          <p:nvGrpSpPr>
            <p:cNvPr id="2" name="그룹 1"/>
            <p:cNvGrpSpPr/>
            <p:nvPr/>
          </p:nvGrpSpPr>
          <p:grpSpPr>
            <a:xfrm>
              <a:off x="1733796" y="1196752"/>
              <a:ext cx="5343540" cy="740320"/>
              <a:chOff x="3032552" y="2441556"/>
              <a:chExt cx="5458246" cy="740320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32552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02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3815538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Ticket Management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56912" y="2913213"/>
                <a:ext cx="4633886" cy="268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 HashMap, </a:t>
                </a:r>
                <a:r>
                  <a:rPr lang="en-GB" altLang="ko-KR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undoStack</a:t>
                </a: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(Stack)</a:t>
                </a:r>
                <a:endParaRPr lang="en-US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169" y="1810161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9034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899592" y="1672606"/>
            <a:ext cx="7920880" cy="5185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2400" b="1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Attributes: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passengerName</a:t>
            </a:r>
            <a:endParaRPr kumimoji="1" lang="en-GB" altLang="ko-KR" dirty="0">
              <a:solidFill>
                <a:srgbClr val="CEEBF6"/>
              </a:solidFill>
              <a:ea typeface="맑은 고딕" panose="020B0503020000020004" pitchFamily="50" charset="-127"/>
              <a:cs typeface="굴림" pitchFamily="50" charset="-127"/>
            </a:endParaRP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age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address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gender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Data Structures: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passengers: LinkedList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undoStack</a:t>
            </a: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: Stack</a:t>
            </a:r>
          </a:p>
          <a:p>
            <a:pPr marL="342900" marR="0" indent="-3429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GB" altLang="ko-KR" dirty="0" err="1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processingQueue</a:t>
            </a:r>
            <a:r>
              <a:rPr kumimoji="1" lang="en-GB" altLang="ko-KR" dirty="0">
                <a:solidFill>
                  <a:srgbClr val="CEEBF6"/>
                </a:solidFill>
                <a:ea typeface="맑은 고딕" panose="020B0503020000020004" pitchFamily="50" charset="-127"/>
                <a:cs typeface="굴림" pitchFamily="50" charset="-127"/>
              </a:rPr>
              <a:t>: Queue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83568" y="188640"/>
            <a:ext cx="6264696" cy="1810655"/>
            <a:chOff x="1067113" y="1196752"/>
            <a:chExt cx="6264696" cy="1810655"/>
          </a:xfrm>
        </p:grpSpPr>
        <p:grpSp>
          <p:nvGrpSpPr>
            <p:cNvPr id="2" name="그룹 1"/>
            <p:cNvGrpSpPr/>
            <p:nvPr/>
          </p:nvGrpSpPr>
          <p:grpSpPr>
            <a:xfrm>
              <a:off x="1756690" y="1196752"/>
              <a:ext cx="5575119" cy="1663649"/>
              <a:chOff x="3055938" y="2441556"/>
              <a:chExt cx="5694797" cy="1663649"/>
            </a:xfrm>
          </p:grpSpPr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3055938" y="2492186"/>
                <a:ext cx="782956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2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03</a:t>
                </a:r>
                <a:endParaRPr kumimoji="1" lang="ko-KR" altLang="ko-KR" sz="32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831889" y="2441556"/>
                <a:ext cx="3815538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  <a:cs typeface="굴림" pitchFamily="50" charset="-127"/>
                  </a:rPr>
                  <a:t>Passenger Management </a:t>
                </a: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856912" y="2913212"/>
                <a:ext cx="4893823" cy="1191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Data Structure: </a:t>
                </a:r>
              </a:p>
              <a:p>
                <a:pPr lvl="0">
                  <a:lnSpc>
                    <a:spcPts val="1200"/>
                  </a:lnSpc>
                  <a:defRPr/>
                </a:pPr>
                <a:endParaRPr lang="en-GB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- </a:t>
                </a:r>
                <a:r>
                  <a:rPr lang="en-GB" altLang="ko-KR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Passengers:LinkedList</a:t>
                </a:r>
                <a:endParaRPr lang="en-GB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marL="285750" lvl="0" indent="-285750">
                  <a:lnSpc>
                    <a:spcPts val="1200"/>
                  </a:lnSpc>
                  <a:buFontTx/>
                  <a:buChar char="-"/>
                  <a:defRPr/>
                </a:pPr>
                <a:endParaRPr lang="en-GB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- </a:t>
                </a:r>
                <a:r>
                  <a:rPr lang="en-GB" altLang="ko-KR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UndoStack</a:t>
                </a: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: Stack</a:t>
                </a:r>
              </a:p>
              <a:p>
                <a:pPr marL="285750" lvl="0" indent="-285750">
                  <a:lnSpc>
                    <a:spcPts val="1200"/>
                  </a:lnSpc>
                  <a:buFontTx/>
                  <a:buChar char="-"/>
                  <a:defRPr/>
                </a:pPr>
                <a:endParaRPr lang="en-GB" altLang="ko-KR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- </a:t>
                </a:r>
                <a:r>
                  <a:rPr lang="en-GB" altLang="ko-KR" dirty="0" err="1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ProcessingQueue</a:t>
                </a:r>
                <a:r>
                  <a:rPr lang="en-GB" altLang="ko-KR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: Queue.</a:t>
                </a: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756691" y="1247382"/>
              <a:ext cx="550151" cy="5490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13" y="1983364"/>
              <a:ext cx="1621402" cy="1024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4730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10691</TotalTime>
  <Words>894</Words>
  <Application>Microsoft Office PowerPoint</Application>
  <PresentationFormat>On-screen Show (4:3)</PresentationFormat>
  <Paragraphs>302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Arial</vt:lpstr>
      <vt:lpstr>굴림체</vt:lpstr>
      <vt:lpstr>맑은 고딕</vt:lpstr>
      <vt:lpstr>굴림</vt:lpstr>
      <vt:lpstr>Calibri Light</vt:lpstr>
      <vt:lpstr>Office 테마</vt:lpstr>
      <vt:lpstr>Airport Management System</vt:lpstr>
      <vt:lpstr>PowerPoint Presentation</vt:lpstr>
      <vt:lpstr>Airport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Suleman Gill</cp:lastModifiedBy>
  <cp:revision>9</cp:revision>
  <dcterms:created xsi:type="dcterms:W3CDTF">2010-02-01T08:03:16Z</dcterms:created>
  <dcterms:modified xsi:type="dcterms:W3CDTF">2024-03-03T18:44:42Z</dcterms:modified>
  <cp:category>www.slidemembers.com</cp:category>
</cp:coreProperties>
</file>